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handoutMasterIdLst>
    <p:handoutMasterId r:id="rId30"/>
  </p:handoutMasterIdLst>
  <p:sldIdLst>
    <p:sldId id="256" r:id="rId2"/>
    <p:sldId id="257" r:id="rId3"/>
    <p:sldId id="258" r:id="rId4"/>
    <p:sldId id="261" r:id="rId5"/>
    <p:sldId id="259" r:id="rId6"/>
    <p:sldId id="279" r:id="rId7"/>
    <p:sldId id="280" r:id="rId8"/>
    <p:sldId id="260" r:id="rId9"/>
    <p:sldId id="262" r:id="rId10"/>
    <p:sldId id="277" r:id="rId11"/>
    <p:sldId id="263" r:id="rId12"/>
    <p:sldId id="264" r:id="rId13"/>
    <p:sldId id="265" r:id="rId14"/>
    <p:sldId id="281" r:id="rId15"/>
    <p:sldId id="266" r:id="rId16"/>
    <p:sldId id="282" r:id="rId17"/>
    <p:sldId id="267" r:id="rId18"/>
    <p:sldId id="285" r:id="rId19"/>
    <p:sldId id="269" r:id="rId20"/>
    <p:sldId id="271" r:id="rId21"/>
    <p:sldId id="272" r:id="rId22"/>
    <p:sldId id="278" r:id="rId23"/>
    <p:sldId id="283" r:id="rId24"/>
    <p:sldId id="273" r:id="rId25"/>
    <p:sldId id="284" r:id="rId26"/>
    <p:sldId id="274" r:id="rId27"/>
    <p:sldId id="275" r:id="rId28"/>
    <p:sldId id="276" r:id="rId2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0000"/>
    <a:srgbClr val="8D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75" autoAdjust="0"/>
    <p:restoredTop sz="94660"/>
  </p:normalViewPr>
  <p:slideViewPr>
    <p:cSldViewPr snapToGrid="0">
      <p:cViewPr varScale="1">
        <p:scale>
          <a:sx n="72" d="100"/>
          <a:sy n="72" d="100"/>
        </p:scale>
        <p:origin x="65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5/10/relationships/revisionInfo" Target="revisionInfo.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6E49A216-FD8B-45E6-BA8F-F73217238175}" type="datetimeFigureOut">
              <a:rPr lang="en-US" smtClean="0"/>
              <a:t>10/26/2017</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232C31E6-1348-4029-A6C8-81F344A5CED8}" type="slidenum">
              <a:rPr lang="en-US" smtClean="0"/>
              <a:t>‹#›</a:t>
            </a:fld>
            <a:endParaRPr lang="en-US"/>
          </a:p>
        </p:txBody>
      </p:sp>
    </p:spTree>
    <p:extLst>
      <p:ext uri="{BB962C8B-B14F-4D97-AF65-F5344CB8AC3E}">
        <p14:creationId xmlns:p14="http://schemas.microsoft.com/office/powerpoint/2010/main" val="205368750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1C710B3-5E77-469F-B384-0669C43BEBFE}" type="datetimeFigureOut">
              <a:rPr lang="en-US" smtClean="0"/>
              <a:t>10/26/2017</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9A57A9CA-4662-4605-97D9-BDBD4E330DA2}" type="slidenum">
              <a:rPr lang="en-US" smtClean="0"/>
              <a:t>‹#›</a:t>
            </a:fld>
            <a:endParaRPr lang="en-US"/>
          </a:p>
        </p:txBody>
      </p:sp>
    </p:spTree>
    <p:extLst>
      <p:ext uri="{BB962C8B-B14F-4D97-AF65-F5344CB8AC3E}">
        <p14:creationId xmlns:p14="http://schemas.microsoft.com/office/powerpoint/2010/main" val="613785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1C710B3-5E77-469F-B384-0669C43BEBFE}" type="datetimeFigureOut">
              <a:rPr lang="en-US" smtClean="0"/>
              <a:t>10/26/2017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57A9CA-4662-4605-97D9-BDBD4E330DA2}" type="slidenum">
              <a:rPr lang="en-US" smtClean="0"/>
              <a:t>‹#›</a:t>
            </a:fld>
            <a:endParaRPr lang="en-US"/>
          </a:p>
        </p:txBody>
      </p:sp>
    </p:spTree>
    <p:extLst>
      <p:ext uri="{BB962C8B-B14F-4D97-AF65-F5344CB8AC3E}">
        <p14:creationId xmlns:p14="http://schemas.microsoft.com/office/powerpoint/2010/main" val="3433251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1C710B3-5E77-469F-B384-0669C43BEBFE}" type="datetimeFigureOut">
              <a:rPr lang="en-US" smtClean="0"/>
              <a:t>10/26/2017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57A9CA-4662-4605-97D9-BDBD4E330DA2}" type="slidenum">
              <a:rPr lang="en-US" smtClean="0"/>
              <a:t>‹#›</a:t>
            </a:fld>
            <a:endParaRPr lang="en-US"/>
          </a:p>
        </p:txBody>
      </p:sp>
    </p:spTree>
    <p:extLst>
      <p:ext uri="{BB962C8B-B14F-4D97-AF65-F5344CB8AC3E}">
        <p14:creationId xmlns:p14="http://schemas.microsoft.com/office/powerpoint/2010/main" val="17668212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1C710B3-5E77-469F-B384-0669C43BEBFE}" type="datetimeFigureOut">
              <a:rPr lang="en-US" smtClean="0"/>
              <a:t>10/26/2017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57A9CA-4662-4605-97D9-BDBD4E330DA2}" type="slidenum">
              <a:rPr lang="en-US" smtClean="0"/>
              <a:t>‹#›</a:t>
            </a:fld>
            <a:endParaRPr lang="en-US"/>
          </a:p>
        </p:txBody>
      </p:sp>
    </p:spTree>
    <p:extLst>
      <p:ext uri="{BB962C8B-B14F-4D97-AF65-F5344CB8AC3E}">
        <p14:creationId xmlns:p14="http://schemas.microsoft.com/office/powerpoint/2010/main" val="15911070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1C710B3-5E77-469F-B384-0669C43BEBFE}" type="datetimeFigureOut">
              <a:rPr lang="en-US" smtClean="0"/>
              <a:t>10/26/2017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57A9CA-4662-4605-97D9-BDBD4E330DA2}" type="slidenum">
              <a:rPr lang="en-US" smtClean="0"/>
              <a:t>‹#›</a:t>
            </a:fld>
            <a:endParaRPr lang="en-US"/>
          </a:p>
        </p:txBody>
      </p:sp>
    </p:spTree>
    <p:extLst>
      <p:ext uri="{BB962C8B-B14F-4D97-AF65-F5344CB8AC3E}">
        <p14:creationId xmlns:p14="http://schemas.microsoft.com/office/powerpoint/2010/main" val="2083654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1C710B3-5E77-469F-B384-0669C43BEBFE}" type="datetimeFigureOut">
              <a:rPr lang="en-US" smtClean="0"/>
              <a:t>10/26/2017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57A9CA-4662-4605-97D9-BDBD4E330DA2}" type="slidenum">
              <a:rPr lang="en-US" smtClean="0"/>
              <a:t>‹#›</a:t>
            </a:fld>
            <a:endParaRPr lang="en-US"/>
          </a:p>
        </p:txBody>
      </p:sp>
    </p:spTree>
    <p:extLst>
      <p:ext uri="{BB962C8B-B14F-4D97-AF65-F5344CB8AC3E}">
        <p14:creationId xmlns:p14="http://schemas.microsoft.com/office/powerpoint/2010/main" val="1680355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1C710B3-5E77-469F-B384-0669C43BEBFE}" type="datetimeFigureOut">
              <a:rPr lang="en-US" smtClean="0"/>
              <a:t>10/26/2017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57A9CA-4662-4605-97D9-BDBD4E330DA2}" type="slidenum">
              <a:rPr lang="en-US" smtClean="0"/>
              <a:t>‹#›</a:t>
            </a:fld>
            <a:endParaRPr lang="en-US"/>
          </a:p>
        </p:txBody>
      </p:sp>
    </p:spTree>
    <p:extLst>
      <p:ext uri="{BB962C8B-B14F-4D97-AF65-F5344CB8AC3E}">
        <p14:creationId xmlns:p14="http://schemas.microsoft.com/office/powerpoint/2010/main" val="7967421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C710B3-5E77-469F-B384-0669C43BEBFE}" type="datetimeFigureOut">
              <a:rPr lang="en-US" smtClean="0"/>
              <a:t>10/26/2017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57A9CA-4662-4605-97D9-BDBD4E330DA2}" type="slidenum">
              <a:rPr lang="en-US" smtClean="0"/>
              <a:t>‹#›</a:t>
            </a:fld>
            <a:endParaRPr lang="en-US"/>
          </a:p>
        </p:txBody>
      </p:sp>
    </p:spTree>
    <p:extLst>
      <p:ext uri="{BB962C8B-B14F-4D97-AF65-F5344CB8AC3E}">
        <p14:creationId xmlns:p14="http://schemas.microsoft.com/office/powerpoint/2010/main" val="37491010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C710B3-5E77-469F-B384-0669C43BEBFE}" type="datetimeFigureOut">
              <a:rPr lang="en-US" smtClean="0"/>
              <a:t>10/26/2017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57A9CA-4662-4605-97D9-BDBD4E330DA2}" type="slidenum">
              <a:rPr lang="en-US" smtClean="0"/>
              <a:t>‹#›</a:t>
            </a:fld>
            <a:endParaRPr lang="en-US"/>
          </a:p>
        </p:txBody>
      </p:sp>
    </p:spTree>
    <p:extLst>
      <p:ext uri="{BB962C8B-B14F-4D97-AF65-F5344CB8AC3E}">
        <p14:creationId xmlns:p14="http://schemas.microsoft.com/office/powerpoint/2010/main" val="2766870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C710B3-5E77-469F-B384-0669C43BEBFE}" type="datetimeFigureOut">
              <a:rPr lang="en-US" smtClean="0"/>
              <a:t>10/26/2017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9A57A9CA-4662-4605-97D9-BDBD4E330DA2}" type="slidenum">
              <a:rPr lang="en-US" smtClean="0"/>
              <a:t>‹#›</a:t>
            </a:fld>
            <a:endParaRPr lang="en-US"/>
          </a:p>
        </p:txBody>
      </p:sp>
    </p:spTree>
    <p:extLst>
      <p:ext uri="{BB962C8B-B14F-4D97-AF65-F5344CB8AC3E}">
        <p14:creationId xmlns:p14="http://schemas.microsoft.com/office/powerpoint/2010/main" val="2361357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1C710B3-5E77-469F-B384-0669C43BEBFE}" type="datetimeFigureOut">
              <a:rPr lang="en-US" smtClean="0"/>
              <a:t>10/26/2017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57A9CA-4662-4605-97D9-BDBD4E330DA2}" type="slidenum">
              <a:rPr lang="en-US" smtClean="0"/>
              <a:t>‹#›</a:t>
            </a:fld>
            <a:endParaRPr lang="en-US"/>
          </a:p>
        </p:txBody>
      </p:sp>
    </p:spTree>
    <p:extLst>
      <p:ext uri="{BB962C8B-B14F-4D97-AF65-F5344CB8AC3E}">
        <p14:creationId xmlns:p14="http://schemas.microsoft.com/office/powerpoint/2010/main" val="20843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1C710B3-5E77-469F-B384-0669C43BEBFE}" type="datetimeFigureOut">
              <a:rPr lang="en-US" smtClean="0"/>
              <a:t>10/26/2017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57A9CA-4662-4605-97D9-BDBD4E330DA2}" type="slidenum">
              <a:rPr lang="en-US" smtClean="0"/>
              <a:t>‹#›</a:t>
            </a:fld>
            <a:endParaRPr lang="en-US"/>
          </a:p>
        </p:txBody>
      </p:sp>
    </p:spTree>
    <p:extLst>
      <p:ext uri="{BB962C8B-B14F-4D97-AF65-F5344CB8AC3E}">
        <p14:creationId xmlns:p14="http://schemas.microsoft.com/office/powerpoint/2010/main" val="1393119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1C710B3-5E77-469F-B384-0669C43BEBFE}" type="datetimeFigureOut">
              <a:rPr lang="en-US" smtClean="0"/>
              <a:t>10/26/2017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57A9CA-4662-4605-97D9-BDBD4E330DA2}" type="slidenum">
              <a:rPr lang="en-US" smtClean="0"/>
              <a:t>‹#›</a:t>
            </a:fld>
            <a:endParaRPr lang="en-US"/>
          </a:p>
        </p:txBody>
      </p:sp>
    </p:spTree>
    <p:extLst>
      <p:ext uri="{BB962C8B-B14F-4D97-AF65-F5344CB8AC3E}">
        <p14:creationId xmlns:p14="http://schemas.microsoft.com/office/powerpoint/2010/main" val="298644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1C710B3-5E77-469F-B384-0669C43BEBFE}" type="datetimeFigureOut">
              <a:rPr lang="en-US" smtClean="0"/>
              <a:t>10/26/2017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57A9CA-4662-4605-97D9-BDBD4E330DA2}" type="slidenum">
              <a:rPr lang="en-US" smtClean="0"/>
              <a:t>‹#›</a:t>
            </a:fld>
            <a:endParaRPr lang="en-US"/>
          </a:p>
        </p:txBody>
      </p:sp>
    </p:spTree>
    <p:extLst>
      <p:ext uri="{BB962C8B-B14F-4D97-AF65-F5344CB8AC3E}">
        <p14:creationId xmlns:p14="http://schemas.microsoft.com/office/powerpoint/2010/main" val="4143315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C710B3-5E77-469F-B384-0669C43BEBFE}" type="datetimeFigureOut">
              <a:rPr lang="en-US" smtClean="0"/>
              <a:t>10/26/2017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57A9CA-4662-4605-97D9-BDBD4E330DA2}" type="slidenum">
              <a:rPr lang="en-US" smtClean="0"/>
              <a:t>‹#›</a:t>
            </a:fld>
            <a:endParaRPr lang="en-US"/>
          </a:p>
        </p:txBody>
      </p:sp>
    </p:spTree>
    <p:extLst>
      <p:ext uri="{BB962C8B-B14F-4D97-AF65-F5344CB8AC3E}">
        <p14:creationId xmlns:p14="http://schemas.microsoft.com/office/powerpoint/2010/main" val="1918818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1C710B3-5E77-469F-B384-0669C43BEBFE}" type="datetimeFigureOut">
              <a:rPr lang="en-US" smtClean="0"/>
              <a:t>10/26/2017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57A9CA-4662-4605-97D9-BDBD4E330DA2}" type="slidenum">
              <a:rPr lang="en-US" smtClean="0"/>
              <a:t>‹#›</a:t>
            </a:fld>
            <a:endParaRPr lang="en-US"/>
          </a:p>
        </p:txBody>
      </p:sp>
    </p:spTree>
    <p:extLst>
      <p:ext uri="{BB962C8B-B14F-4D97-AF65-F5344CB8AC3E}">
        <p14:creationId xmlns:p14="http://schemas.microsoft.com/office/powerpoint/2010/main" val="641658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1C710B3-5E77-469F-B384-0669C43BEBFE}" type="datetimeFigureOut">
              <a:rPr lang="en-US" smtClean="0"/>
              <a:t>10/26/2017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57A9CA-4662-4605-97D9-BDBD4E330DA2}" type="slidenum">
              <a:rPr lang="en-US" smtClean="0"/>
              <a:t>‹#›</a:t>
            </a:fld>
            <a:endParaRPr lang="en-US"/>
          </a:p>
        </p:txBody>
      </p:sp>
    </p:spTree>
    <p:extLst>
      <p:ext uri="{BB962C8B-B14F-4D97-AF65-F5344CB8AC3E}">
        <p14:creationId xmlns:p14="http://schemas.microsoft.com/office/powerpoint/2010/main" val="3970850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1C710B3-5E77-469F-B384-0669C43BEBFE}" type="datetimeFigureOut">
              <a:rPr lang="en-US" smtClean="0"/>
              <a:t>10/26/2017</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A57A9CA-4662-4605-97D9-BDBD4E330DA2}" type="slidenum">
              <a:rPr lang="en-US" smtClean="0"/>
              <a:t>‹#›</a:t>
            </a:fld>
            <a:endParaRPr lang="en-US"/>
          </a:p>
        </p:txBody>
      </p:sp>
    </p:spTree>
    <p:extLst>
      <p:ext uri="{BB962C8B-B14F-4D97-AF65-F5344CB8AC3E}">
        <p14:creationId xmlns:p14="http://schemas.microsoft.com/office/powerpoint/2010/main" val="1783444770"/>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5047.cupe.ca/"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6431" y="478303"/>
            <a:ext cx="9294395" cy="3727938"/>
          </a:xfrm>
        </p:spPr>
        <p:txBody>
          <a:bodyPr>
            <a:normAutofit fontScale="90000"/>
          </a:bodyPr>
          <a:lstStyle/>
          <a:p>
            <a:r>
              <a:rPr lang="en-US" dirty="0"/>
              <a:t>CUPE Local 5047</a:t>
            </a:r>
            <a:br>
              <a:rPr lang="en-US" dirty="0"/>
            </a:br>
            <a:r>
              <a:rPr lang="en-US" dirty="0"/>
              <a:t>Halifax Regional School Board</a:t>
            </a:r>
            <a:br>
              <a:rPr lang="en-US" dirty="0"/>
            </a:br>
            <a:r>
              <a:rPr lang="en-US" dirty="0"/>
              <a:t>Support Staff</a:t>
            </a:r>
          </a:p>
        </p:txBody>
      </p:sp>
      <p:sp>
        <p:nvSpPr>
          <p:cNvPr id="3" name="Subtitle 2"/>
          <p:cNvSpPr>
            <a:spLocks noGrp="1"/>
          </p:cNvSpPr>
          <p:nvPr>
            <p:ph type="subTitle" idx="1"/>
          </p:nvPr>
        </p:nvSpPr>
        <p:spPr>
          <a:xfrm>
            <a:off x="4670123" y="5469466"/>
            <a:ext cx="5960704" cy="603343"/>
          </a:xfrm>
        </p:spPr>
        <p:txBody>
          <a:bodyPr/>
          <a:lstStyle/>
          <a:p>
            <a:r>
              <a:rPr lang="en-US" dirty="0"/>
              <a:t>October 27, 2017</a:t>
            </a:r>
          </a:p>
          <a:p>
            <a:endParaRPr lang="en-US" dirty="0"/>
          </a:p>
        </p:txBody>
      </p:sp>
    </p:spTree>
    <p:extLst>
      <p:ext uri="{BB962C8B-B14F-4D97-AF65-F5344CB8AC3E}">
        <p14:creationId xmlns:p14="http://schemas.microsoft.com/office/powerpoint/2010/main" val="14755971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782622"/>
            <a:ext cx="10018713" cy="1752599"/>
          </a:xfrm>
        </p:spPr>
        <p:txBody>
          <a:bodyPr/>
          <a:lstStyle/>
          <a:p>
            <a:r>
              <a:rPr lang="en-US" b="1" dirty="0"/>
              <a:t>What Other Supports Does Your Local Have</a:t>
            </a:r>
          </a:p>
        </p:txBody>
      </p:sp>
      <p:sp>
        <p:nvSpPr>
          <p:cNvPr id="3" name="Content Placeholder 2"/>
          <p:cNvSpPr>
            <a:spLocks noGrp="1"/>
          </p:cNvSpPr>
          <p:nvPr>
            <p:ph idx="1"/>
          </p:nvPr>
        </p:nvSpPr>
        <p:spPr>
          <a:xfrm>
            <a:off x="1484310" y="2535221"/>
            <a:ext cx="10018713" cy="3499818"/>
          </a:xfrm>
        </p:spPr>
        <p:txBody>
          <a:bodyPr/>
          <a:lstStyle/>
          <a:p>
            <a:r>
              <a:rPr lang="en-US" dirty="0"/>
              <a:t>651, 000 members nationwide</a:t>
            </a:r>
          </a:p>
          <a:p>
            <a:r>
              <a:rPr lang="en-US" dirty="0"/>
              <a:t>An affiliation to the CUPE Nova Scotia Division representing 19,000 members province-wide</a:t>
            </a:r>
          </a:p>
          <a:p>
            <a:r>
              <a:rPr lang="en-US" dirty="0"/>
              <a:t>A website that has all our resources listed. For example: EFAP, discounts, documents, presentations, and more. </a:t>
            </a:r>
            <a:br>
              <a:rPr lang="en-US" dirty="0"/>
            </a:br>
            <a:endParaRPr lang="en-US" dirty="0"/>
          </a:p>
          <a:p>
            <a:pPr marL="2686050" lvl="6" indent="0">
              <a:buNone/>
            </a:pPr>
            <a:r>
              <a:rPr lang="en-US" sz="4000" b="1" dirty="0">
                <a:solidFill>
                  <a:srgbClr val="8D0000"/>
                </a:solidFill>
                <a:hlinkClick r:id="rId2"/>
              </a:rPr>
              <a:t>http://5047.cupe.ca</a:t>
            </a:r>
            <a:endParaRPr lang="en-US" sz="4000" b="1" dirty="0">
              <a:solidFill>
                <a:srgbClr val="8D0000"/>
              </a:solidFill>
            </a:endParaRPr>
          </a:p>
        </p:txBody>
      </p:sp>
    </p:spTree>
    <p:extLst>
      <p:ext uri="{BB962C8B-B14F-4D97-AF65-F5344CB8AC3E}">
        <p14:creationId xmlns:p14="http://schemas.microsoft.com/office/powerpoint/2010/main" val="375374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Where and How to Access Resources</a:t>
            </a:r>
          </a:p>
        </p:txBody>
      </p:sp>
      <p:sp>
        <p:nvSpPr>
          <p:cNvPr id="3" name="Content Placeholder 2"/>
          <p:cNvSpPr>
            <a:spLocks noGrp="1"/>
          </p:cNvSpPr>
          <p:nvPr>
            <p:ph idx="1"/>
          </p:nvPr>
        </p:nvSpPr>
        <p:spPr>
          <a:xfrm>
            <a:off x="1484310" y="1226373"/>
            <a:ext cx="10018713" cy="5120640"/>
          </a:xfrm>
        </p:spPr>
        <p:txBody>
          <a:bodyPr/>
          <a:lstStyle/>
          <a:p>
            <a:pPr marL="717750">
              <a:spcAft>
                <a:spcPts val="1200"/>
              </a:spcAft>
            </a:pPr>
            <a:r>
              <a:rPr lang="en-US" dirty="0"/>
              <a:t>Your collective agreement can be found on the HRSB website, your Local’s website, and at each worksite within the HRSB. </a:t>
            </a:r>
          </a:p>
          <a:p>
            <a:pPr marL="717750">
              <a:spcAft>
                <a:spcPts val="1200"/>
              </a:spcAft>
            </a:pPr>
            <a:r>
              <a:rPr lang="en-US" dirty="0"/>
              <a:t>Your Classification’s Job Description can be found in Document Depot.</a:t>
            </a:r>
          </a:p>
          <a:p>
            <a:pPr marL="717750">
              <a:spcAft>
                <a:spcPts val="1200"/>
              </a:spcAft>
            </a:pPr>
            <a:r>
              <a:rPr lang="en-US" dirty="0"/>
              <a:t>To access CUPE National’s resources, contact a shop steward or the executive of your local and they will send a request to our staff representative.</a:t>
            </a:r>
          </a:p>
        </p:txBody>
      </p:sp>
    </p:spTree>
    <p:extLst>
      <p:ext uri="{BB962C8B-B14F-4D97-AF65-F5344CB8AC3E}">
        <p14:creationId xmlns:p14="http://schemas.microsoft.com/office/powerpoint/2010/main" val="5378130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67" y="615313"/>
            <a:ext cx="10018713" cy="1752599"/>
          </a:xfrm>
        </p:spPr>
        <p:txBody>
          <a:bodyPr/>
          <a:lstStyle/>
          <a:p>
            <a:r>
              <a:rPr lang="en-US" b="1" dirty="0"/>
              <a:t>Getting to Know Your Collective Agreement</a:t>
            </a:r>
          </a:p>
        </p:txBody>
      </p:sp>
      <p:sp>
        <p:nvSpPr>
          <p:cNvPr id="3" name="Content Placeholder 2"/>
          <p:cNvSpPr>
            <a:spLocks noGrp="1"/>
          </p:cNvSpPr>
          <p:nvPr>
            <p:ph idx="1"/>
          </p:nvPr>
        </p:nvSpPr>
        <p:spPr>
          <a:xfrm>
            <a:off x="1484310" y="2023920"/>
            <a:ext cx="10214047" cy="4216996"/>
          </a:xfrm>
        </p:spPr>
        <p:txBody>
          <a:bodyPr>
            <a:normAutofit/>
          </a:bodyPr>
          <a:lstStyle/>
          <a:p>
            <a:pPr marL="720000">
              <a:spcAft>
                <a:spcPts val="1200"/>
              </a:spcAft>
            </a:pPr>
            <a:r>
              <a:rPr lang="en-US" dirty="0"/>
              <a:t>Your collective agreement is just that, an agreement between two parties: CUPE Local 5047 and the Halifax Regional School Board.</a:t>
            </a:r>
          </a:p>
          <a:p>
            <a:pPr marL="720000">
              <a:spcAft>
                <a:spcPts val="1200"/>
              </a:spcAft>
            </a:pPr>
            <a:r>
              <a:rPr lang="en-US" dirty="0"/>
              <a:t>It’s important for every member to know where to find a copy of your agreement and to familiarize yourself with it. </a:t>
            </a:r>
          </a:p>
          <a:p>
            <a:pPr marL="720000">
              <a:spcAft>
                <a:spcPts val="1200"/>
              </a:spcAft>
            </a:pPr>
            <a:r>
              <a:rPr lang="en-US" dirty="0"/>
              <a:t>It contains the guidelines that both the employer and your Local expects to be followed when looking at staffing, the need for reductions, explaining the differences between term and permanent employees, leaves of absences and wages, and vacation pay. </a:t>
            </a:r>
          </a:p>
        </p:txBody>
      </p:sp>
    </p:spTree>
    <p:extLst>
      <p:ext uri="{BB962C8B-B14F-4D97-AF65-F5344CB8AC3E}">
        <p14:creationId xmlns:p14="http://schemas.microsoft.com/office/powerpoint/2010/main" val="38185671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1072055"/>
            <a:ext cx="10018713" cy="1097280"/>
          </a:xfrm>
        </p:spPr>
        <p:txBody>
          <a:bodyPr/>
          <a:lstStyle/>
          <a:p>
            <a:r>
              <a:rPr lang="en-US" b="1" dirty="0"/>
              <a:t>Key Articles – Article 5</a:t>
            </a:r>
          </a:p>
        </p:txBody>
      </p:sp>
      <p:sp>
        <p:nvSpPr>
          <p:cNvPr id="3" name="Content Placeholder 2"/>
          <p:cNvSpPr>
            <a:spLocks noGrp="1"/>
          </p:cNvSpPr>
          <p:nvPr>
            <p:ph idx="1"/>
          </p:nvPr>
        </p:nvSpPr>
        <p:spPr>
          <a:xfrm>
            <a:off x="1807867" y="2406869"/>
            <a:ext cx="10018713" cy="3373821"/>
          </a:xfrm>
        </p:spPr>
        <p:txBody>
          <a:bodyPr>
            <a:normAutofit fontScale="25000" lnSpcReduction="20000"/>
          </a:bodyPr>
          <a:lstStyle/>
          <a:p>
            <a:pPr marL="360000" indent="0">
              <a:spcAft>
                <a:spcPts val="1200"/>
              </a:spcAft>
              <a:buNone/>
            </a:pPr>
            <a:r>
              <a:rPr lang="en-US" sz="9600" b="1" dirty="0"/>
              <a:t>Article 5: Employee Status Definitions </a:t>
            </a:r>
          </a:p>
          <a:p>
            <a:pPr marL="360000" lvl="1" indent="0">
              <a:spcAft>
                <a:spcPts val="1200"/>
              </a:spcAft>
              <a:buNone/>
            </a:pPr>
            <a:r>
              <a:rPr lang="en-US" sz="9200" dirty="0"/>
              <a:t>This Article describes the main differences between Permanent and Term Employees, as well as defining what articles are available to them.</a:t>
            </a:r>
            <a:br>
              <a:rPr lang="en-US" sz="9200" dirty="0"/>
            </a:br>
            <a:r>
              <a:rPr lang="en-US" sz="9200" dirty="0"/>
              <a:t> </a:t>
            </a:r>
          </a:p>
          <a:p>
            <a:pPr marL="360000" indent="0">
              <a:spcAft>
                <a:spcPts val="1200"/>
              </a:spcAft>
              <a:buNone/>
            </a:pPr>
            <a:r>
              <a:rPr lang="en-US" sz="9600" b="1" dirty="0"/>
              <a:t>5.01</a:t>
            </a:r>
            <a:r>
              <a:rPr lang="en-US" sz="9600" dirty="0"/>
              <a:t> Permanent full-time Employee means an Employee who is a member of the bargaining unit and is regularly scheduled to work full-time hours in a permanent position.</a:t>
            </a:r>
          </a:p>
        </p:txBody>
      </p:sp>
    </p:spTree>
    <p:extLst>
      <p:ext uri="{BB962C8B-B14F-4D97-AF65-F5344CB8AC3E}">
        <p14:creationId xmlns:p14="http://schemas.microsoft.com/office/powerpoint/2010/main" val="28574627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Article 5 (continued)</a:t>
            </a:r>
          </a:p>
        </p:txBody>
      </p:sp>
      <p:sp>
        <p:nvSpPr>
          <p:cNvPr id="3" name="Content Placeholder 2"/>
          <p:cNvSpPr>
            <a:spLocks noGrp="1"/>
          </p:cNvSpPr>
          <p:nvPr>
            <p:ph idx="1"/>
          </p:nvPr>
        </p:nvSpPr>
        <p:spPr>
          <a:xfrm>
            <a:off x="1484310" y="1986455"/>
            <a:ext cx="10018713" cy="3804745"/>
          </a:xfrm>
        </p:spPr>
        <p:txBody>
          <a:bodyPr>
            <a:normAutofit/>
          </a:bodyPr>
          <a:lstStyle/>
          <a:p>
            <a:pPr marL="360000" indent="0">
              <a:spcAft>
                <a:spcPts val="1200"/>
              </a:spcAft>
              <a:buNone/>
            </a:pPr>
            <a:r>
              <a:rPr lang="en-US" b="1" dirty="0"/>
              <a:t>5.02</a:t>
            </a:r>
            <a:r>
              <a:rPr lang="en-US" dirty="0"/>
              <a:t> Permanent part-time Employee means an Employee who is a member of the bargaining unit and is regularly scheduled to work less than full-time hours in a permanent position.</a:t>
            </a:r>
          </a:p>
          <a:p>
            <a:pPr marL="360000" indent="0">
              <a:spcAft>
                <a:spcPts val="1200"/>
              </a:spcAft>
              <a:buNone/>
            </a:pPr>
            <a:r>
              <a:rPr lang="en-US" b="1" dirty="0"/>
              <a:t>5.03</a:t>
            </a:r>
            <a:r>
              <a:rPr lang="en-US" dirty="0"/>
              <a:t> Full-time hours mean the normal regularly scheduled hours of work in accordance with Article (10) - Hours of Work.</a:t>
            </a:r>
          </a:p>
        </p:txBody>
      </p:sp>
    </p:spTree>
    <p:extLst>
      <p:ext uri="{BB962C8B-B14F-4D97-AF65-F5344CB8AC3E}">
        <p14:creationId xmlns:p14="http://schemas.microsoft.com/office/powerpoint/2010/main" val="8660367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0242" y="704191"/>
            <a:ext cx="10018713" cy="1017562"/>
          </a:xfrm>
        </p:spPr>
        <p:txBody>
          <a:bodyPr/>
          <a:lstStyle/>
          <a:p>
            <a:r>
              <a:rPr lang="en-US" b="1" dirty="0"/>
              <a:t>Article 5 (continued)</a:t>
            </a:r>
          </a:p>
        </p:txBody>
      </p:sp>
      <p:sp>
        <p:nvSpPr>
          <p:cNvPr id="3" name="Content Placeholder 2"/>
          <p:cNvSpPr>
            <a:spLocks noGrp="1"/>
          </p:cNvSpPr>
          <p:nvPr>
            <p:ph idx="1"/>
          </p:nvPr>
        </p:nvSpPr>
        <p:spPr>
          <a:xfrm>
            <a:off x="1723699" y="2238705"/>
            <a:ext cx="9627474" cy="3247615"/>
          </a:xfrm>
        </p:spPr>
        <p:txBody>
          <a:bodyPr>
            <a:noAutofit/>
          </a:bodyPr>
          <a:lstStyle/>
          <a:p>
            <a:pPr marL="357750">
              <a:spcAft>
                <a:spcPts val="1200"/>
              </a:spcAft>
            </a:pPr>
            <a:r>
              <a:rPr lang="en-US" dirty="0"/>
              <a:t>A “Term position” means a position with a specific start and end date, the duration of which is known in advance to exceed ninety (90) calendar days in a school year. A permanent Employee who fills a term position shall be entitled to all the rights and benefits of this Collective Agreement. A “Term Employee” means an Employee (other than a permanent Employee) who is hired to work in a term position as defined in Article 5.04 (a).</a:t>
            </a:r>
          </a:p>
        </p:txBody>
      </p:sp>
    </p:spTree>
    <p:extLst>
      <p:ext uri="{BB962C8B-B14F-4D97-AF65-F5344CB8AC3E}">
        <p14:creationId xmlns:p14="http://schemas.microsoft.com/office/powerpoint/2010/main" val="21074739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07733"/>
            <a:ext cx="10018713" cy="1752599"/>
          </a:xfrm>
        </p:spPr>
        <p:txBody>
          <a:bodyPr/>
          <a:lstStyle/>
          <a:p>
            <a:r>
              <a:rPr lang="en-US" b="1" dirty="0"/>
              <a:t>Article 5 (continued)</a:t>
            </a:r>
          </a:p>
        </p:txBody>
      </p:sp>
      <p:sp>
        <p:nvSpPr>
          <p:cNvPr id="3" name="Content Placeholder 2"/>
          <p:cNvSpPr>
            <a:spLocks noGrp="1"/>
          </p:cNvSpPr>
          <p:nvPr>
            <p:ph idx="1"/>
          </p:nvPr>
        </p:nvSpPr>
        <p:spPr>
          <a:xfrm>
            <a:off x="1808922" y="1513490"/>
            <a:ext cx="9694101" cy="4666593"/>
          </a:xfrm>
        </p:spPr>
        <p:txBody>
          <a:bodyPr>
            <a:normAutofit fontScale="77500" lnSpcReduction="20000"/>
          </a:bodyPr>
          <a:lstStyle/>
          <a:p>
            <a:pPr>
              <a:spcAft>
                <a:spcPts val="1200"/>
              </a:spcAft>
            </a:pPr>
            <a:r>
              <a:rPr lang="en-US" dirty="0"/>
              <a:t>Term Employees shall be members of the bargaining unit with restricted rights and benefits of this Collective Agreement as follows:</a:t>
            </a:r>
          </a:p>
          <a:p>
            <a:pPr marL="0" indent="0">
              <a:spcAft>
                <a:spcPts val="1200"/>
              </a:spcAft>
              <a:buNone/>
            </a:pPr>
            <a:r>
              <a:rPr lang="en-US" dirty="0"/>
              <a:t>	(</a:t>
            </a:r>
            <a:r>
              <a:rPr lang="en-US" dirty="0" err="1"/>
              <a:t>i</a:t>
            </a:r>
            <a:r>
              <a:rPr lang="en-US" dirty="0"/>
              <a:t>) sick leave,</a:t>
            </a:r>
          </a:p>
          <a:p>
            <a:pPr marL="0" indent="0">
              <a:spcAft>
                <a:spcPts val="1200"/>
              </a:spcAft>
              <a:buNone/>
            </a:pPr>
            <a:r>
              <a:rPr lang="en-US" dirty="0"/>
              <a:t>	(ii) bereavement leave,</a:t>
            </a:r>
          </a:p>
          <a:p>
            <a:pPr marL="0" indent="0">
              <a:spcAft>
                <a:spcPts val="1200"/>
              </a:spcAft>
              <a:buNone/>
            </a:pPr>
            <a:r>
              <a:rPr lang="en-US" dirty="0"/>
              <a:t>	(iii) leave for jury duty,</a:t>
            </a:r>
          </a:p>
          <a:p>
            <a:pPr marL="0" indent="0">
              <a:spcAft>
                <a:spcPts val="1200"/>
              </a:spcAft>
              <a:buNone/>
            </a:pPr>
            <a:r>
              <a:rPr lang="en-US" dirty="0"/>
              <a:t>	(iv) holidays,</a:t>
            </a:r>
          </a:p>
          <a:p>
            <a:pPr marL="0" indent="0">
              <a:spcAft>
                <a:spcPts val="1200"/>
              </a:spcAft>
              <a:buNone/>
            </a:pPr>
            <a:r>
              <a:rPr lang="en-US" dirty="0"/>
              <a:t>	(v) benefit plan, and</a:t>
            </a:r>
          </a:p>
          <a:p>
            <a:pPr marL="0" indent="0">
              <a:spcAft>
                <a:spcPts val="1200"/>
              </a:spcAft>
              <a:buNone/>
            </a:pPr>
            <a:r>
              <a:rPr lang="en-US" dirty="0"/>
              <a:t>	(vi) payment of wages and allowances</a:t>
            </a:r>
          </a:p>
          <a:p>
            <a:pPr marL="0" indent="0">
              <a:spcAft>
                <a:spcPts val="1200"/>
              </a:spcAft>
              <a:buNone/>
            </a:pPr>
            <a:r>
              <a:rPr lang="en-US" dirty="0"/>
              <a:t>	(vii) assessment days entitled to one assessment day off with pay provided the day falls 	within the employee’s term</a:t>
            </a:r>
          </a:p>
          <a:p>
            <a:pPr marL="0" indent="0">
              <a:spcAft>
                <a:spcPts val="1200"/>
              </a:spcAft>
              <a:buNone/>
            </a:pPr>
            <a:r>
              <a:rPr lang="en-US" dirty="0"/>
              <a:t>	(viii) an in service day, pursuant to 29.04-paid day at in-service provided the day falls within 	the employee’s term in accordance with the relevant Articles in this Collective Agreement.</a:t>
            </a:r>
          </a:p>
        </p:txBody>
      </p:sp>
    </p:spTree>
    <p:extLst>
      <p:ext uri="{BB962C8B-B14F-4D97-AF65-F5344CB8AC3E}">
        <p14:creationId xmlns:p14="http://schemas.microsoft.com/office/powerpoint/2010/main" val="1520313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596348"/>
            <a:ext cx="10018713" cy="1241474"/>
          </a:xfrm>
        </p:spPr>
        <p:txBody>
          <a:bodyPr/>
          <a:lstStyle/>
          <a:p>
            <a:r>
              <a:rPr lang="en-US" b="1" dirty="0"/>
              <a:t>Key Articles – Article 9</a:t>
            </a:r>
          </a:p>
        </p:txBody>
      </p:sp>
      <p:sp>
        <p:nvSpPr>
          <p:cNvPr id="3" name="Content Placeholder 2"/>
          <p:cNvSpPr>
            <a:spLocks noGrp="1"/>
          </p:cNvSpPr>
          <p:nvPr>
            <p:ph idx="1"/>
          </p:nvPr>
        </p:nvSpPr>
        <p:spPr>
          <a:xfrm>
            <a:off x="1673150" y="2007704"/>
            <a:ext cx="10018713" cy="4581939"/>
          </a:xfrm>
        </p:spPr>
        <p:txBody>
          <a:bodyPr>
            <a:normAutofit/>
          </a:bodyPr>
          <a:lstStyle/>
          <a:p>
            <a:pPr marL="360000" indent="0">
              <a:spcAft>
                <a:spcPts val="1200"/>
              </a:spcAft>
              <a:buNone/>
            </a:pPr>
            <a:r>
              <a:rPr lang="en-US" b="1" dirty="0"/>
              <a:t>Article 9 – Staffing</a:t>
            </a:r>
          </a:p>
          <a:p>
            <a:pPr marL="360000">
              <a:spcAft>
                <a:spcPts val="1200"/>
              </a:spcAft>
            </a:pPr>
            <a:r>
              <a:rPr lang="en-US" dirty="0"/>
              <a:t>This article outlines how positions for CUPE members are staffed and when.</a:t>
            </a:r>
          </a:p>
          <a:p>
            <a:pPr marL="360000">
              <a:spcAft>
                <a:spcPts val="1200"/>
              </a:spcAft>
            </a:pPr>
            <a:r>
              <a:rPr lang="en-US" dirty="0"/>
              <a:t>For all classifications, year-end staffing commences during the second full week of June. The most important thing to familiarize yourself with is when you can apply for jobs in which rounds. </a:t>
            </a:r>
          </a:p>
          <a:p>
            <a:pPr marL="702900" lvl="3">
              <a:spcAft>
                <a:spcPts val="1200"/>
              </a:spcAft>
            </a:pPr>
            <a:r>
              <a:rPr lang="en-US" sz="2400" dirty="0"/>
              <a:t>Permanent employees – first, second and third rounds</a:t>
            </a:r>
          </a:p>
          <a:p>
            <a:pPr marL="702900" lvl="3">
              <a:spcAft>
                <a:spcPts val="1200"/>
              </a:spcAft>
            </a:pPr>
            <a:r>
              <a:rPr lang="en-US" sz="2400" dirty="0"/>
              <a:t>Term employees – from the second round on</a:t>
            </a:r>
          </a:p>
          <a:p>
            <a:pPr marL="0" indent="0">
              <a:buNone/>
            </a:pPr>
            <a:endParaRPr lang="en-US" dirty="0"/>
          </a:p>
        </p:txBody>
      </p:sp>
    </p:spTree>
    <p:extLst>
      <p:ext uri="{BB962C8B-B14F-4D97-AF65-F5344CB8AC3E}">
        <p14:creationId xmlns:p14="http://schemas.microsoft.com/office/powerpoint/2010/main" val="4081949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249701"/>
            <a:ext cx="10018713" cy="1752599"/>
          </a:xfrm>
        </p:spPr>
        <p:txBody>
          <a:bodyPr/>
          <a:lstStyle/>
          <a:p>
            <a:r>
              <a:rPr lang="en-US" b="1" dirty="0"/>
              <a:t>Key Articles – Article 9</a:t>
            </a:r>
          </a:p>
        </p:txBody>
      </p:sp>
      <p:sp>
        <p:nvSpPr>
          <p:cNvPr id="3" name="Content Placeholder 2"/>
          <p:cNvSpPr>
            <a:spLocks noGrp="1"/>
          </p:cNvSpPr>
          <p:nvPr>
            <p:ph idx="1"/>
          </p:nvPr>
        </p:nvSpPr>
        <p:spPr>
          <a:xfrm>
            <a:off x="1484309" y="2230901"/>
            <a:ext cx="10018713" cy="3124201"/>
          </a:xfrm>
        </p:spPr>
        <p:txBody>
          <a:bodyPr/>
          <a:lstStyle/>
          <a:p>
            <a:r>
              <a:rPr lang="en-US" dirty="0"/>
              <a:t>The Halifax Regional School Board always sends out a Staffing Bulletin prior to Year End Staffing beginning. </a:t>
            </a:r>
          </a:p>
          <a:p>
            <a:r>
              <a:rPr lang="en-US" dirty="0"/>
              <a:t>It is important you know your seniority number, and that you fill in all pertinent information on both the Questionnaire and Cover Letter associated with your Online Resume that is kept for you in </a:t>
            </a:r>
            <a:r>
              <a:rPr lang="en-US" dirty="0" err="1"/>
              <a:t>MyHRSB</a:t>
            </a:r>
            <a:r>
              <a:rPr lang="en-US" dirty="0"/>
              <a:t>.</a:t>
            </a:r>
          </a:p>
        </p:txBody>
      </p:sp>
    </p:spTree>
    <p:extLst>
      <p:ext uri="{BB962C8B-B14F-4D97-AF65-F5344CB8AC3E}">
        <p14:creationId xmlns:p14="http://schemas.microsoft.com/office/powerpoint/2010/main" val="16423358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705679"/>
            <a:ext cx="10018713" cy="1752599"/>
          </a:xfrm>
        </p:spPr>
        <p:txBody>
          <a:bodyPr>
            <a:normAutofit/>
          </a:bodyPr>
          <a:lstStyle/>
          <a:p>
            <a:r>
              <a:rPr lang="en-US" sz="4400" b="1" dirty="0"/>
              <a:t>Key Articles – Article 12</a:t>
            </a:r>
          </a:p>
        </p:txBody>
      </p:sp>
      <p:sp>
        <p:nvSpPr>
          <p:cNvPr id="3" name="Content Placeholder 2"/>
          <p:cNvSpPr>
            <a:spLocks noGrp="1"/>
          </p:cNvSpPr>
          <p:nvPr>
            <p:ph idx="1"/>
          </p:nvPr>
        </p:nvSpPr>
        <p:spPr>
          <a:xfrm>
            <a:off x="1858617" y="2666999"/>
            <a:ext cx="9644406" cy="3124201"/>
          </a:xfrm>
        </p:spPr>
        <p:txBody>
          <a:bodyPr/>
          <a:lstStyle/>
          <a:p>
            <a:pPr marL="0" indent="0">
              <a:buNone/>
            </a:pPr>
            <a:r>
              <a:rPr lang="en-US" b="1" dirty="0"/>
              <a:t>Article 12 – Layoff and Recall</a:t>
            </a:r>
          </a:p>
          <a:p>
            <a:r>
              <a:rPr lang="en-US" dirty="0"/>
              <a:t>This article outlines how positions are made redundant, and the timing of these situations, as well as the recall rights effected employees have.</a:t>
            </a:r>
          </a:p>
          <a:p>
            <a:r>
              <a:rPr lang="en-US" dirty="0"/>
              <a:t>For all classifications, it is important to understand the process that is followed for reductions. </a:t>
            </a:r>
          </a:p>
          <a:p>
            <a:endParaRPr lang="en-US" dirty="0"/>
          </a:p>
        </p:txBody>
      </p:sp>
    </p:spTree>
    <p:extLst>
      <p:ext uri="{BB962C8B-B14F-4D97-AF65-F5344CB8AC3E}">
        <p14:creationId xmlns:p14="http://schemas.microsoft.com/office/powerpoint/2010/main" val="3996866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7702" y="577537"/>
            <a:ext cx="10018713" cy="1752599"/>
          </a:xfrm>
        </p:spPr>
        <p:txBody>
          <a:bodyPr>
            <a:normAutofit/>
          </a:bodyPr>
          <a:lstStyle/>
          <a:p>
            <a:r>
              <a:rPr lang="en-US" sz="4400" b="1" dirty="0"/>
              <a:t>Who We Are</a:t>
            </a:r>
          </a:p>
        </p:txBody>
      </p:sp>
      <p:sp>
        <p:nvSpPr>
          <p:cNvPr id="3" name="Content Placeholder 2"/>
          <p:cNvSpPr>
            <a:spLocks noGrp="1"/>
          </p:cNvSpPr>
          <p:nvPr>
            <p:ph idx="1"/>
          </p:nvPr>
        </p:nvSpPr>
        <p:spPr>
          <a:xfrm>
            <a:off x="1737530" y="2087217"/>
            <a:ext cx="10018713" cy="3826566"/>
          </a:xfrm>
        </p:spPr>
        <p:txBody>
          <a:bodyPr>
            <a:noAutofit/>
          </a:bodyPr>
          <a:lstStyle/>
          <a:p>
            <a:pPr marL="717750">
              <a:spcAft>
                <a:spcPts val="1200"/>
              </a:spcAft>
            </a:pPr>
            <a:r>
              <a:rPr lang="en-US" dirty="0"/>
              <a:t>Educational Program Assistants</a:t>
            </a:r>
          </a:p>
          <a:p>
            <a:pPr marL="717750">
              <a:spcAft>
                <a:spcPts val="1200"/>
              </a:spcAft>
            </a:pPr>
            <a:r>
              <a:rPr lang="en-US" dirty="0"/>
              <a:t>Community Outreach Workers</a:t>
            </a:r>
          </a:p>
          <a:p>
            <a:pPr marL="717750">
              <a:spcAft>
                <a:spcPts val="1200"/>
              </a:spcAft>
            </a:pPr>
            <a:r>
              <a:rPr lang="en-US" dirty="0"/>
              <a:t>African Nova Scotian Support Workers</a:t>
            </a:r>
          </a:p>
          <a:p>
            <a:pPr marL="717750">
              <a:spcAft>
                <a:spcPts val="1200"/>
              </a:spcAft>
            </a:pPr>
            <a:r>
              <a:rPr lang="en-US" dirty="0"/>
              <a:t>Mi’kmaq Aboriginal Support Workers</a:t>
            </a:r>
          </a:p>
          <a:p>
            <a:pPr marL="717750">
              <a:spcAft>
                <a:spcPts val="1200"/>
              </a:spcAft>
            </a:pPr>
            <a:r>
              <a:rPr lang="en-US" dirty="0"/>
              <a:t>Library Support Specialists</a:t>
            </a:r>
          </a:p>
          <a:p>
            <a:pPr marL="717750">
              <a:spcAft>
                <a:spcPts val="1200"/>
              </a:spcAft>
            </a:pPr>
            <a:r>
              <a:rPr lang="en-US" dirty="0"/>
              <a:t>Early Childhood Educators – Leads and Supports</a:t>
            </a:r>
          </a:p>
        </p:txBody>
      </p:sp>
    </p:spTree>
    <p:extLst>
      <p:ext uri="{BB962C8B-B14F-4D97-AF65-F5344CB8AC3E}">
        <p14:creationId xmlns:p14="http://schemas.microsoft.com/office/powerpoint/2010/main" val="32826171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844824"/>
            <a:ext cx="10018713" cy="1752599"/>
          </a:xfrm>
        </p:spPr>
        <p:txBody>
          <a:bodyPr/>
          <a:lstStyle/>
          <a:p>
            <a:r>
              <a:rPr lang="en-US" b="1" dirty="0"/>
              <a:t>Key Articles – Article 15, 16 </a:t>
            </a:r>
            <a:r>
              <a:rPr lang="en-US" b="1"/>
              <a:t>and 17</a:t>
            </a:r>
            <a:endParaRPr lang="en-US" b="1" dirty="0"/>
          </a:p>
        </p:txBody>
      </p:sp>
      <p:sp>
        <p:nvSpPr>
          <p:cNvPr id="3" name="Content Placeholder 2"/>
          <p:cNvSpPr>
            <a:spLocks noGrp="1"/>
          </p:cNvSpPr>
          <p:nvPr>
            <p:ph idx="1"/>
          </p:nvPr>
        </p:nvSpPr>
        <p:spPr>
          <a:xfrm>
            <a:off x="1858617" y="2378766"/>
            <a:ext cx="9644406" cy="3124201"/>
          </a:xfrm>
        </p:spPr>
        <p:txBody>
          <a:bodyPr/>
          <a:lstStyle/>
          <a:p>
            <a:pPr marL="0" indent="0">
              <a:buNone/>
            </a:pPr>
            <a:r>
              <a:rPr lang="en-US" b="1" dirty="0"/>
              <a:t>Article 15 – Sick Leave</a:t>
            </a:r>
          </a:p>
          <a:p>
            <a:r>
              <a:rPr lang="en-US" dirty="0"/>
              <a:t>This article defines the amount of sick leave each member gets, and how to determine what the differences are between a Term and Permanent employee have, how to access it, and how it can be accrued.</a:t>
            </a:r>
          </a:p>
        </p:txBody>
      </p:sp>
    </p:spTree>
    <p:extLst>
      <p:ext uri="{BB962C8B-B14F-4D97-AF65-F5344CB8AC3E}">
        <p14:creationId xmlns:p14="http://schemas.microsoft.com/office/powerpoint/2010/main" val="21644458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Article 15, 16 and 17 (continued)</a:t>
            </a:r>
          </a:p>
        </p:txBody>
      </p:sp>
      <p:sp>
        <p:nvSpPr>
          <p:cNvPr id="3" name="Content Placeholder 2"/>
          <p:cNvSpPr>
            <a:spLocks noGrp="1"/>
          </p:cNvSpPr>
          <p:nvPr>
            <p:ph idx="1"/>
          </p:nvPr>
        </p:nvSpPr>
        <p:spPr>
          <a:xfrm>
            <a:off x="1818861" y="2587487"/>
            <a:ext cx="9684162" cy="3124201"/>
          </a:xfrm>
        </p:spPr>
        <p:txBody>
          <a:bodyPr>
            <a:normAutofit lnSpcReduction="10000"/>
          </a:bodyPr>
          <a:lstStyle/>
          <a:p>
            <a:pPr marL="0" indent="0">
              <a:buNone/>
            </a:pPr>
            <a:r>
              <a:rPr lang="en-US" b="1" dirty="0"/>
              <a:t>Article 16 – Leaves of Absences</a:t>
            </a:r>
          </a:p>
          <a:p>
            <a:r>
              <a:rPr lang="en-US" dirty="0"/>
              <a:t>This article outlines what applicable leaves of absences are covered under the collective agreement (political; court appearance; personal, both paid and unpaid; pregnancy and parental; family illness and compassionate care).</a:t>
            </a:r>
          </a:p>
          <a:p>
            <a:r>
              <a:rPr lang="en-US" dirty="0"/>
              <a:t>An important note: the employer requires leaves of absences to be in writing, whether through the form found on Document Depot or by letter.</a:t>
            </a:r>
          </a:p>
        </p:txBody>
      </p:sp>
    </p:spTree>
    <p:extLst>
      <p:ext uri="{BB962C8B-B14F-4D97-AF65-F5344CB8AC3E}">
        <p14:creationId xmlns:p14="http://schemas.microsoft.com/office/powerpoint/2010/main" val="18119310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586409"/>
            <a:ext cx="10018713" cy="1428750"/>
          </a:xfrm>
        </p:spPr>
        <p:txBody>
          <a:bodyPr/>
          <a:lstStyle/>
          <a:p>
            <a:r>
              <a:rPr lang="en-US" b="1" dirty="0"/>
              <a:t>Article 15, 16 and 17 (continued)</a:t>
            </a:r>
          </a:p>
        </p:txBody>
      </p:sp>
      <p:sp>
        <p:nvSpPr>
          <p:cNvPr id="3" name="Content Placeholder 2"/>
          <p:cNvSpPr>
            <a:spLocks noGrp="1"/>
          </p:cNvSpPr>
          <p:nvPr>
            <p:ph idx="1"/>
          </p:nvPr>
        </p:nvSpPr>
        <p:spPr>
          <a:xfrm>
            <a:off x="1719470" y="2285999"/>
            <a:ext cx="9783552" cy="3359427"/>
          </a:xfrm>
        </p:spPr>
        <p:txBody>
          <a:bodyPr>
            <a:normAutofit/>
          </a:bodyPr>
          <a:lstStyle/>
          <a:p>
            <a:pPr marL="360000" indent="0">
              <a:spcAft>
                <a:spcPts val="1200"/>
              </a:spcAft>
              <a:buNone/>
            </a:pPr>
            <a:r>
              <a:rPr lang="en-US" b="1" dirty="0"/>
              <a:t>Article 17 – Bereavement Leave</a:t>
            </a:r>
          </a:p>
          <a:p>
            <a:pPr marL="360000">
              <a:spcAft>
                <a:spcPts val="1200"/>
              </a:spcAft>
            </a:pPr>
            <a:r>
              <a:rPr lang="en-US" b="1" dirty="0"/>
              <a:t>17.01 </a:t>
            </a:r>
            <a:r>
              <a:rPr lang="en-US" dirty="0"/>
              <a:t> - When a death occurs in the Employee's immediate family, the Employee shall be entitled to bereavement leave of five (5) working days with pay, with two (2) additional personal days with pay for travel if required.</a:t>
            </a:r>
          </a:p>
        </p:txBody>
      </p:sp>
    </p:spTree>
    <p:extLst>
      <p:ext uri="{BB962C8B-B14F-4D97-AF65-F5344CB8AC3E}">
        <p14:creationId xmlns:p14="http://schemas.microsoft.com/office/powerpoint/2010/main" val="18730396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58617" y="2027583"/>
            <a:ext cx="9644406" cy="4154554"/>
          </a:xfrm>
        </p:spPr>
        <p:txBody>
          <a:bodyPr/>
          <a:lstStyle/>
          <a:p>
            <a:pPr marL="357750">
              <a:spcBef>
                <a:spcPts val="576"/>
              </a:spcBef>
              <a:spcAft>
                <a:spcPts val="2400"/>
              </a:spcAft>
            </a:pPr>
            <a:r>
              <a:rPr lang="en-US" b="1" dirty="0"/>
              <a:t>17.02</a:t>
            </a:r>
            <a:r>
              <a:rPr lang="en-US" dirty="0"/>
              <a:t> -  For the purpose of this article, immediate family shall be defined as spouse (including common-law or same sex partner where the couple has lived together for at least one year), parents, brothers, sisters, children, grandparents, grandchildren, mother-in-law, father-in-law, daughter-in-law, son-in-law, brother-in-law, sister-in-law, step and foster parent, child or sibling of the Employee or anyone for whom the Employee is the legal guardian.</a:t>
            </a:r>
          </a:p>
        </p:txBody>
      </p:sp>
      <p:sp>
        <p:nvSpPr>
          <p:cNvPr id="4" name="Title 1"/>
          <p:cNvSpPr>
            <a:spLocks noGrp="1"/>
          </p:cNvSpPr>
          <p:nvPr>
            <p:ph type="title"/>
          </p:nvPr>
        </p:nvSpPr>
        <p:spPr>
          <a:xfrm>
            <a:off x="1484309" y="715616"/>
            <a:ext cx="10018713" cy="1428750"/>
          </a:xfrm>
        </p:spPr>
        <p:txBody>
          <a:bodyPr>
            <a:normAutofit/>
          </a:bodyPr>
          <a:lstStyle/>
          <a:p>
            <a:r>
              <a:rPr lang="en-US" sz="3200" b="1" dirty="0"/>
              <a:t>Bereavement Leave (continued)</a:t>
            </a:r>
          </a:p>
        </p:txBody>
      </p:sp>
    </p:spTree>
    <p:extLst>
      <p:ext uri="{BB962C8B-B14F-4D97-AF65-F5344CB8AC3E}">
        <p14:creationId xmlns:p14="http://schemas.microsoft.com/office/powerpoint/2010/main" val="2741511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1003852"/>
            <a:ext cx="10018713" cy="1228724"/>
          </a:xfrm>
        </p:spPr>
        <p:txBody>
          <a:bodyPr>
            <a:normAutofit/>
          </a:bodyPr>
          <a:lstStyle/>
          <a:p>
            <a:r>
              <a:rPr lang="en-US" sz="3600" b="1" dirty="0"/>
              <a:t>Wages and Breakdown</a:t>
            </a:r>
          </a:p>
        </p:txBody>
      </p:sp>
      <p:sp>
        <p:nvSpPr>
          <p:cNvPr id="3" name="Content Placeholder 2"/>
          <p:cNvSpPr>
            <a:spLocks noGrp="1"/>
          </p:cNvSpPr>
          <p:nvPr>
            <p:ph idx="1"/>
          </p:nvPr>
        </p:nvSpPr>
        <p:spPr>
          <a:xfrm>
            <a:off x="1749287" y="2452272"/>
            <a:ext cx="9753736" cy="2505076"/>
          </a:xfrm>
        </p:spPr>
        <p:txBody>
          <a:bodyPr/>
          <a:lstStyle/>
          <a:p>
            <a:pPr marL="357750">
              <a:spcAft>
                <a:spcPts val="1200"/>
              </a:spcAft>
            </a:pPr>
            <a:r>
              <a:rPr lang="en-US" dirty="0"/>
              <a:t>Your wages and vacation pay are broken down on Page 82 of your collective agreement. </a:t>
            </a:r>
          </a:p>
          <a:p>
            <a:pPr marL="357750">
              <a:spcAft>
                <a:spcPts val="1200"/>
              </a:spcAft>
            </a:pPr>
            <a:r>
              <a:rPr lang="en-US" dirty="0"/>
              <a:t>If you have concern over your pay, or discrepancies, your are directed to speak with non-teaching payroll staff at the HRSB.</a:t>
            </a:r>
          </a:p>
        </p:txBody>
      </p:sp>
    </p:spTree>
    <p:extLst>
      <p:ext uri="{BB962C8B-B14F-4D97-AF65-F5344CB8AC3E}">
        <p14:creationId xmlns:p14="http://schemas.microsoft.com/office/powerpoint/2010/main" val="19136178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447264"/>
            <a:ext cx="10018713" cy="1431235"/>
          </a:xfrm>
        </p:spPr>
        <p:txBody>
          <a:bodyPr>
            <a:normAutofit/>
          </a:bodyPr>
          <a:lstStyle/>
          <a:p>
            <a:r>
              <a:rPr lang="en-US" sz="3600" b="1" dirty="0"/>
              <a:t>Wages and Breakdown (continued)</a:t>
            </a:r>
            <a:endParaRPr lang="en-US" sz="3600" dirty="0"/>
          </a:p>
        </p:txBody>
      </p:sp>
      <p:pic>
        <p:nvPicPr>
          <p:cNvPr id="4" name="Content Placeholder 3" descr="CUPE Collective Agreement.pdf - Adobe Acrobat Reader DC"/>
          <p:cNvPicPr>
            <a:picLocks noGrp="1" noChangeAspect="1"/>
          </p:cNvPicPr>
          <p:nvPr>
            <p:ph idx="1"/>
          </p:nvPr>
        </p:nvPicPr>
        <p:blipFill rotWithShape="1">
          <a:blip r:embed="rId2">
            <a:extLst>
              <a:ext uri="{28A0092B-C50C-407E-A947-70E740481C1C}">
                <a14:useLocalDpi xmlns:a14="http://schemas.microsoft.com/office/drawing/2010/main" val="0"/>
              </a:ext>
            </a:extLst>
          </a:blip>
          <a:srcRect l="11016" t="20622" r="29687" b="5140"/>
          <a:stretch/>
        </p:blipFill>
        <p:spPr>
          <a:xfrm>
            <a:off x="2981737" y="1768814"/>
            <a:ext cx="6957391" cy="4689266"/>
          </a:xfrm>
          <a:prstGeom prst="rect">
            <a:avLst/>
          </a:prstGeom>
        </p:spPr>
      </p:pic>
    </p:spTree>
    <p:extLst>
      <p:ext uri="{BB962C8B-B14F-4D97-AF65-F5344CB8AC3E}">
        <p14:creationId xmlns:p14="http://schemas.microsoft.com/office/powerpoint/2010/main" val="2704733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728663"/>
            <a:ext cx="10018713" cy="1385888"/>
          </a:xfrm>
        </p:spPr>
        <p:txBody>
          <a:bodyPr>
            <a:normAutofit/>
          </a:bodyPr>
          <a:lstStyle/>
          <a:p>
            <a:r>
              <a:rPr lang="en-US" sz="4400" b="1" dirty="0"/>
              <a:t>Addressing Concerns</a:t>
            </a:r>
          </a:p>
        </p:txBody>
      </p:sp>
      <p:sp>
        <p:nvSpPr>
          <p:cNvPr id="3" name="Content Placeholder 2"/>
          <p:cNvSpPr>
            <a:spLocks noGrp="1"/>
          </p:cNvSpPr>
          <p:nvPr>
            <p:ph idx="1"/>
          </p:nvPr>
        </p:nvSpPr>
        <p:spPr>
          <a:xfrm>
            <a:off x="1709530" y="2152649"/>
            <a:ext cx="9793492" cy="3820768"/>
          </a:xfrm>
        </p:spPr>
        <p:txBody>
          <a:bodyPr/>
          <a:lstStyle/>
          <a:p>
            <a:pPr marL="357750">
              <a:spcAft>
                <a:spcPts val="1200"/>
              </a:spcAft>
            </a:pPr>
            <a:r>
              <a:rPr lang="en-US" dirty="0"/>
              <a:t>When encountering Issues within your worksite, or with the understanding of a reduction, or a staffing scenario or direction given by the employer or your supervisor, it is important to follow the process that best enables all parties to investigate, address and potentially alleviate concerns. </a:t>
            </a:r>
          </a:p>
          <a:p>
            <a:pPr marL="357750">
              <a:spcAft>
                <a:spcPts val="1200"/>
              </a:spcAft>
            </a:pPr>
            <a:r>
              <a:rPr lang="en-US" dirty="0"/>
              <a:t>We all must follow this so that all issues or concerns get addressed uniformly and effectively.</a:t>
            </a:r>
          </a:p>
        </p:txBody>
      </p:sp>
    </p:spTree>
    <p:extLst>
      <p:ext uri="{BB962C8B-B14F-4D97-AF65-F5344CB8AC3E}">
        <p14:creationId xmlns:p14="http://schemas.microsoft.com/office/powerpoint/2010/main" val="41094909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526775"/>
            <a:ext cx="10018713" cy="1752599"/>
          </a:xfrm>
        </p:spPr>
        <p:txBody>
          <a:bodyPr/>
          <a:lstStyle/>
          <a:p>
            <a:r>
              <a:rPr lang="en-US" b="1" dirty="0"/>
              <a:t>Addressing Concerns – Grievance Process</a:t>
            </a:r>
          </a:p>
        </p:txBody>
      </p:sp>
      <p:sp>
        <p:nvSpPr>
          <p:cNvPr id="3" name="Content Placeholder 2"/>
          <p:cNvSpPr>
            <a:spLocks noGrp="1"/>
          </p:cNvSpPr>
          <p:nvPr>
            <p:ph idx="1"/>
          </p:nvPr>
        </p:nvSpPr>
        <p:spPr>
          <a:xfrm>
            <a:off x="1858617" y="2236305"/>
            <a:ext cx="9644405" cy="3637722"/>
          </a:xfrm>
        </p:spPr>
        <p:txBody>
          <a:bodyPr>
            <a:normAutofit lnSpcReduction="10000"/>
          </a:bodyPr>
          <a:lstStyle/>
          <a:p>
            <a:pPr marL="360000">
              <a:spcAft>
                <a:spcPts val="1200"/>
              </a:spcAft>
            </a:pPr>
            <a:r>
              <a:rPr lang="en-US" dirty="0"/>
              <a:t>When you feel there is an issue or difference with the collective agreement or direction you must:</a:t>
            </a:r>
          </a:p>
          <a:p>
            <a:pPr marL="817200" lvl="2" indent="-457200">
              <a:spcAft>
                <a:spcPts val="1200"/>
              </a:spcAft>
              <a:buFont typeface="+mj-lt"/>
              <a:buAutoNum type="arabicPeriod"/>
            </a:pPr>
            <a:r>
              <a:rPr lang="en-US" sz="2000" dirty="0"/>
              <a:t>Address this with your supervisor </a:t>
            </a:r>
          </a:p>
          <a:p>
            <a:pPr marL="817200" lvl="2" indent="-457200">
              <a:spcAft>
                <a:spcPts val="1200"/>
              </a:spcAft>
              <a:buFont typeface="+mj-lt"/>
              <a:buAutoNum type="arabicPeriod"/>
            </a:pPr>
            <a:r>
              <a:rPr lang="en-US" sz="2000" dirty="0"/>
              <a:t>Get the answer to your concern in writing.</a:t>
            </a:r>
          </a:p>
          <a:p>
            <a:pPr marL="817200" lvl="2" indent="-457200">
              <a:spcAft>
                <a:spcPts val="1200"/>
              </a:spcAft>
              <a:buFont typeface="+mj-lt"/>
              <a:buAutoNum type="arabicPeriod"/>
            </a:pPr>
            <a:r>
              <a:rPr lang="en-US" sz="2000" dirty="0"/>
              <a:t>Contact a shop steward, who in turn can address the concern and ask further questions. </a:t>
            </a:r>
          </a:p>
          <a:p>
            <a:pPr marL="817200" lvl="2" indent="-457200">
              <a:spcAft>
                <a:spcPts val="1200"/>
              </a:spcAft>
              <a:buFont typeface="+mj-lt"/>
              <a:buAutoNum type="arabicPeriod"/>
            </a:pPr>
            <a:r>
              <a:rPr lang="en-US" sz="2000" dirty="0"/>
              <a:t>Provide the correspondence so all parties can be on the same page.</a:t>
            </a:r>
          </a:p>
          <a:p>
            <a:pPr marL="817200" lvl="2" indent="-457200">
              <a:spcAft>
                <a:spcPts val="1200"/>
              </a:spcAft>
              <a:buFont typeface="+mj-lt"/>
              <a:buAutoNum type="arabicPeriod"/>
            </a:pPr>
            <a:r>
              <a:rPr lang="en-US" sz="2000" dirty="0"/>
              <a:t>Follow the timelines outlined in the Grievance Resolution process from Article 13.</a:t>
            </a:r>
          </a:p>
        </p:txBody>
      </p:sp>
    </p:spTree>
    <p:extLst>
      <p:ext uri="{BB962C8B-B14F-4D97-AF65-F5344CB8AC3E}">
        <p14:creationId xmlns:p14="http://schemas.microsoft.com/office/powerpoint/2010/main" val="22787689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4126" y="518077"/>
            <a:ext cx="10018713" cy="1752599"/>
          </a:xfrm>
        </p:spPr>
        <p:txBody>
          <a:bodyPr>
            <a:normAutofit/>
          </a:bodyPr>
          <a:lstStyle/>
          <a:p>
            <a:r>
              <a:rPr lang="en-US" sz="4400" b="1" dirty="0"/>
              <a:t>Thank You!</a:t>
            </a:r>
          </a:p>
        </p:txBody>
      </p:sp>
      <p:sp>
        <p:nvSpPr>
          <p:cNvPr id="3" name="Content Placeholder 2"/>
          <p:cNvSpPr>
            <a:spLocks noGrp="1"/>
          </p:cNvSpPr>
          <p:nvPr>
            <p:ph idx="1"/>
          </p:nvPr>
        </p:nvSpPr>
        <p:spPr>
          <a:xfrm>
            <a:off x="2047459" y="1918253"/>
            <a:ext cx="9352722" cy="3975652"/>
          </a:xfrm>
        </p:spPr>
        <p:txBody>
          <a:bodyPr>
            <a:normAutofit fontScale="77500" lnSpcReduction="20000"/>
          </a:bodyPr>
          <a:lstStyle/>
          <a:p>
            <a:pPr marL="357750">
              <a:lnSpc>
                <a:spcPct val="120000"/>
              </a:lnSpc>
              <a:spcBef>
                <a:spcPts val="1176"/>
              </a:spcBef>
              <a:spcAft>
                <a:spcPts val="1200"/>
              </a:spcAft>
            </a:pPr>
            <a:r>
              <a:rPr lang="en-US" sz="2800" dirty="0"/>
              <a:t>Local 5047 is for the members, lead by the members and always needs your input and participation in order to function properly. We strive to be representative of all members, classifications, and the concerns they may have.</a:t>
            </a:r>
          </a:p>
          <a:p>
            <a:pPr marL="357750">
              <a:lnSpc>
                <a:spcPct val="120000"/>
              </a:lnSpc>
              <a:spcBef>
                <a:spcPts val="1176"/>
              </a:spcBef>
              <a:spcAft>
                <a:spcPts val="1200"/>
              </a:spcAft>
            </a:pPr>
            <a:r>
              <a:rPr lang="en-US" sz="2800" dirty="0"/>
              <a:t>The Local wishes to share gains, recognize achievements and support struggles equally. </a:t>
            </a:r>
          </a:p>
          <a:p>
            <a:pPr marL="357750">
              <a:lnSpc>
                <a:spcPct val="120000"/>
              </a:lnSpc>
              <a:spcBef>
                <a:spcPts val="1176"/>
              </a:spcBef>
              <a:spcAft>
                <a:spcPts val="1200"/>
              </a:spcAft>
            </a:pPr>
            <a:r>
              <a:rPr lang="en-US" sz="2800" dirty="0"/>
              <a:t>On behalf of the Executive of Local 5047, we wish to thank the Halifax Regional School Board for the ability to share this with you today, and to you all for attending and your continued support!</a:t>
            </a:r>
          </a:p>
        </p:txBody>
      </p:sp>
    </p:spTree>
    <p:extLst>
      <p:ext uri="{BB962C8B-B14F-4D97-AF65-F5344CB8AC3E}">
        <p14:creationId xmlns:p14="http://schemas.microsoft.com/office/powerpoint/2010/main" val="2590106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t>Your Local Executive</a:t>
            </a:r>
          </a:p>
        </p:txBody>
      </p:sp>
      <p:sp>
        <p:nvSpPr>
          <p:cNvPr id="3" name="Content Placeholder 2"/>
          <p:cNvSpPr>
            <a:spLocks noGrp="1"/>
          </p:cNvSpPr>
          <p:nvPr>
            <p:ph idx="1"/>
          </p:nvPr>
        </p:nvSpPr>
        <p:spPr>
          <a:xfrm>
            <a:off x="1484310" y="2438399"/>
            <a:ext cx="10018713" cy="3236844"/>
          </a:xfrm>
        </p:spPr>
        <p:txBody>
          <a:bodyPr>
            <a:normAutofit fontScale="85000" lnSpcReduction="20000"/>
          </a:bodyPr>
          <a:lstStyle/>
          <a:p>
            <a:pPr marL="717750">
              <a:lnSpc>
                <a:spcPct val="110000"/>
              </a:lnSpc>
              <a:spcAft>
                <a:spcPts val="1200"/>
              </a:spcAft>
            </a:pPr>
            <a:r>
              <a:rPr lang="en-US" sz="2800" dirty="0"/>
              <a:t>President – Chris Melanson</a:t>
            </a:r>
          </a:p>
          <a:p>
            <a:pPr marL="717750">
              <a:lnSpc>
                <a:spcPct val="110000"/>
              </a:lnSpc>
              <a:spcAft>
                <a:spcPts val="1200"/>
              </a:spcAft>
            </a:pPr>
            <a:r>
              <a:rPr lang="en-US" sz="2800" dirty="0"/>
              <a:t>Vice President – George </a:t>
            </a:r>
            <a:r>
              <a:rPr lang="en-US" sz="2800" dirty="0" err="1"/>
              <a:t>Lloy</a:t>
            </a:r>
            <a:endParaRPr lang="en-US" sz="2800" dirty="0"/>
          </a:p>
          <a:p>
            <a:pPr marL="717750">
              <a:lnSpc>
                <a:spcPct val="110000"/>
              </a:lnSpc>
              <a:spcAft>
                <a:spcPts val="1200"/>
              </a:spcAft>
            </a:pPr>
            <a:r>
              <a:rPr lang="en-US" sz="2800" dirty="0"/>
              <a:t>Recording Secretary – Amy </a:t>
            </a:r>
            <a:r>
              <a:rPr lang="en-US" sz="2800" dirty="0" err="1"/>
              <a:t>Parlee</a:t>
            </a:r>
            <a:endParaRPr lang="en-US" sz="2800" dirty="0"/>
          </a:p>
          <a:p>
            <a:pPr marL="717750">
              <a:lnSpc>
                <a:spcPct val="110000"/>
              </a:lnSpc>
              <a:spcAft>
                <a:spcPts val="1200"/>
              </a:spcAft>
            </a:pPr>
            <a:r>
              <a:rPr lang="en-US" sz="2800" dirty="0"/>
              <a:t>Secretary Treasurer – Linda Dunn</a:t>
            </a:r>
          </a:p>
          <a:p>
            <a:pPr marL="717750">
              <a:lnSpc>
                <a:spcPct val="110000"/>
              </a:lnSpc>
              <a:spcAft>
                <a:spcPts val="1200"/>
              </a:spcAft>
            </a:pPr>
            <a:r>
              <a:rPr lang="en-US" sz="2800" dirty="0"/>
              <a:t>Chief Shop Steward – Donna McCarthy</a:t>
            </a:r>
          </a:p>
          <a:p>
            <a:pPr marL="717750">
              <a:lnSpc>
                <a:spcPct val="110000"/>
              </a:lnSpc>
              <a:spcAft>
                <a:spcPts val="1200"/>
              </a:spcAft>
            </a:pPr>
            <a:r>
              <a:rPr lang="en-US" sz="2800" dirty="0"/>
              <a:t>Sergeant at Arms – Michelle Stride</a:t>
            </a:r>
          </a:p>
        </p:txBody>
      </p:sp>
    </p:spTree>
    <p:extLst>
      <p:ext uri="{BB962C8B-B14F-4D97-AF65-F5344CB8AC3E}">
        <p14:creationId xmlns:p14="http://schemas.microsoft.com/office/powerpoint/2010/main" val="983096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Purpose of Your Local</a:t>
            </a:r>
          </a:p>
        </p:txBody>
      </p:sp>
      <p:sp>
        <p:nvSpPr>
          <p:cNvPr id="3" name="Content Placeholder 2"/>
          <p:cNvSpPr>
            <a:spLocks noGrp="1"/>
          </p:cNvSpPr>
          <p:nvPr>
            <p:ph idx="1"/>
          </p:nvPr>
        </p:nvSpPr>
        <p:spPr>
          <a:xfrm>
            <a:off x="1484311" y="2136912"/>
            <a:ext cx="10402889" cy="3657601"/>
          </a:xfrm>
        </p:spPr>
        <p:txBody>
          <a:bodyPr>
            <a:normAutofit lnSpcReduction="10000"/>
          </a:bodyPr>
          <a:lstStyle/>
          <a:p>
            <a:pPr marL="360000" indent="0">
              <a:spcAft>
                <a:spcPts val="1200"/>
              </a:spcAft>
              <a:buNone/>
            </a:pPr>
            <a:r>
              <a:rPr lang="en-US" dirty="0"/>
              <a:t>Local 5047 of the Canadian Union of Public Employees was formed to:</a:t>
            </a:r>
            <a:br>
              <a:rPr lang="en-US" dirty="0"/>
            </a:br>
            <a:endParaRPr lang="en-US" dirty="0"/>
          </a:p>
          <a:p>
            <a:pPr marL="360000" lvl="1">
              <a:spcAft>
                <a:spcPts val="1200"/>
              </a:spcAft>
            </a:pPr>
            <a:r>
              <a:rPr lang="en-US" dirty="0"/>
              <a:t>Improve the social and economic well-being of all of its members</a:t>
            </a:r>
          </a:p>
          <a:p>
            <a:pPr marL="360000" lvl="1">
              <a:spcAft>
                <a:spcPts val="1200"/>
              </a:spcAft>
            </a:pPr>
            <a:r>
              <a:rPr lang="en-US" dirty="0"/>
              <a:t>Promote equality for all members and to oppose all types of harassment and discrimination</a:t>
            </a:r>
          </a:p>
          <a:p>
            <a:pPr marL="360000" lvl="1">
              <a:spcAft>
                <a:spcPts val="1200"/>
              </a:spcAft>
            </a:pPr>
            <a:r>
              <a:rPr lang="en-US" dirty="0"/>
              <a:t>Promote the efficiency of public services</a:t>
            </a:r>
          </a:p>
          <a:p>
            <a:pPr marL="360000" lvl="1">
              <a:spcAft>
                <a:spcPts val="1200"/>
              </a:spcAft>
            </a:pPr>
            <a:r>
              <a:rPr lang="en-US" dirty="0"/>
              <a:t>Express its belief in the unity of organized </a:t>
            </a:r>
            <a:r>
              <a:rPr lang="en-US" dirty="0" err="1"/>
              <a:t>labour</a:t>
            </a:r>
            <a:endParaRPr lang="en-US" dirty="0"/>
          </a:p>
          <a:p>
            <a:pPr marL="360000" lvl="1">
              <a:spcAft>
                <a:spcPts val="1200"/>
              </a:spcAft>
            </a:pPr>
            <a:r>
              <a:rPr lang="en-US" dirty="0"/>
              <a:t>The Local also provides an effective, positive buffer between employees and the employer, helping to navigate issues from everyday workload to disciplinary scenarios </a:t>
            </a:r>
          </a:p>
        </p:txBody>
      </p:sp>
    </p:spTree>
    <p:extLst>
      <p:ext uri="{BB962C8B-B14F-4D97-AF65-F5344CB8AC3E}">
        <p14:creationId xmlns:p14="http://schemas.microsoft.com/office/powerpoint/2010/main" val="3934738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STRUCTURE OF YOUR LOCAL</a:t>
            </a:r>
          </a:p>
        </p:txBody>
      </p:sp>
      <p:sp>
        <p:nvSpPr>
          <p:cNvPr id="3" name="Content Placeholder 2"/>
          <p:cNvSpPr>
            <a:spLocks noGrp="1"/>
          </p:cNvSpPr>
          <p:nvPr>
            <p:ph idx="1"/>
          </p:nvPr>
        </p:nvSpPr>
        <p:spPr>
          <a:xfrm>
            <a:off x="1484310" y="2173045"/>
            <a:ext cx="10273681" cy="3872753"/>
          </a:xfrm>
        </p:spPr>
        <p:txBody>
          <a:bodyPr>
            <a:normAutofit/>
          </a:bodyPr>
          <a:lstStyle/>
          <a:p>
            <a:pPr marL="360000">
              <a:lnSpc>
                <a:spcPct val="110000"/>
              </a:lnSpc>
              <a:spcBef>
                <a:spcPts val="576"/>
              </a:spcBef>
              <a:spcAft>
                <a:spcPts val="1200"/>
              </a:spcAft>
            </a:pPr>
            <a:r>
              <a:rPr lang="en-US" dirty="0"/>
              <a:t>The membership meets 7 times per year, in the months of October, November, January, February, April, May and June - usually on the second Tuesday of the month.</a:t>
            </a:r>
          </a:p>
          <a:p>
            <a:pPr marL="360000">
              <a:lnSpc>
                <a:spcPct val="110000"/>
              </a:lnSpc>
              <a:spcBef>
                <a:spcPts val="576"/>
              </a:spcBef>
              <a:spcAft>
                <a:spcPts val="1200"/>
              </a:spcAft>
            </a:pPr>
            <a:r>
              <a:rPr lang="en-US" dirty="0"/>
              <a:t>The executive of your Local are elected during the April General Membership Meeting. </a:t>
            </a:r>
          </a:p>
          <a:p>
            <a:pPr marL="817200" lvl="2">
              <a:lnSpc>
                <a:spcPct val="110000"/>
              </a:lnSpc>
              <a:spcBef>
                <a:spcPts val="576"/>
              </a:spcBef>
              <a:spcAft>
                <a:spcPts val="1200"/>
              </a:spcAft>
            </a:pPr>
            <a:r>
              <a:rPr lang="en-US" dirty="0"/>
              <a:t>The President, Recording Secretary and Sergeant-at-Arms are elected in the odd years. </a:t>
            </a:r>
          </a:p>
          <a:p>
            <a:pPr marL="817200" lvl="2">
              <a:lnSpc>
                <a:spcPct val="110000"/>
              </a:lnSpc>
              <a:spcBef>
                <a:spcPts val="576"/>
              </a:spcBef>
              <a:spcAft>
                <a:spcPts val="1200"/>
              </a:spcAft>
            </a:pPr>
            <a:r>
              <a:rPr lang="en-US" dirty="0"/>
              <a:t>The Vice-President, Secretary-Treasurer and Chief Shop Steward elected in the even years.</a:t>
            </a:r>
          </a:p>
        </p:txBody>
      </p:sp>
    </p:spTree>
    <p:extLst>
      <p:ext uri="{BB962C8B-B14F-4D97-AF65-F5344CB8AC3E}">
        <p14:creationId xmlns:p14="http://schemas.microsoft.com/office/powerpoint/2010/main" val="356589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58009" y="983975"/>
            <a:ext cx="9471991" cy="5068956"/>
          </a:xfrm>
        </p:spPr>
        <p:txBody>
          <a:bodyPr numCol="1">
            <a:noAutofit/>
          </a:bodyPr>
          <a:lstStyle/>
          <a:p>
            <a:pPr marL="360000" indent="0">
              <a:spcAft>
                <a:spcPts val="1200"/>
              </a:spcAft>
              <a:buNone/>
            </a:pPr>
            <a:r>
              <a:rPr lang="en-US" dirty="0"/>
              <a:t>Your Local has standing committees, elected to better serve our members:</a:t>
            </a:r>
            <a:br>
              <a:rPr lang="en-US" dirty="0"/>
            </a:br>
            <a:endParaRPr lang="en-US" dirty="0"/>
          </a:p>
          <a:p>
            <a:pPr marL="817200" lvl="2">
              <a:spcAft>
                <a:spcPts val="1200"/>
              </a:spcAft>
            </a:pPr>
            <a:r>
              <a:rPr lang="en-US" sz="2000" dirty="0"/>
              <a:t>Grievance</a:t>
            </a:r>
          </a:p>
          <a:p>
            <a:pPr marL="817200" lvl="2">
              <a:spcAft>
                <a:spcPts val="1200"/>
              </a:spcAft>
            </a:pPr>
            <a:r>
              <a:rPr lang="en-US" sz="2000" dirty="0"/>
              <a:t>Pension</a:t>
            </a:r>
          </a:p>
          <a:p>
            <a:pPr marL="817200" lvl="2">
              <a:spcAft>
                <a:spcPts val="1200"/>
              </a:spcAft>
            </a:pPr>
            <a:r>
              <a:rPr lang="en-US" sz="2000" dirty="0"/>
              <a:t>Membership Support</a:t>
            </a:r>
          </a:p>
          <a:p>
            <a:pPr marL="817200" lvl="2">
              <a:spcAft>
                <a:spcPts val="1200"/>
              </a:spcAft>
            </a:pPr>
            <a:r>
              <a:rPr lang="en-US" sz="2000" dirty="0"/>
              <a:t>Communication</a:t>
            </a:r>
          </a:p>
          <a:p>
            <a:pPr marL="817200" lvl="2">
              <a:spcAft>
                <a:spcPts val="1200"/>
              </a:spcAft>
            </a:pPr>
            <a:r>
              <a:rPr lang="en-US" sz="2000" dirty="0"/>
              <a:t>Education</a:t>
            </a:r>
          </a:p>
          <a:p>
            <a:pPr marL="817200" lvl="2">
              <a:spcAft>
                <a:spcPts val="1200"/>
              </a:spcAft>
            </a:pPr>
            <a:r>
              <a:rPr lang="en-US" sz="2000" dirty="0" err="1"/>
              <a:t>Labour</a:t>
            </a:r>
            <a:r>
              <a:rPr lang="en-US" sz="2000" dirty="0"/>
              <a:t> Management </a:t>
            </a:r>
          </a:p>
          <a:p>
            <a:pPr marL="817200" lvl="2">
              <a:spcAft>
                <a:spcPts val="1200"/>
              </a:spcAft>
            </a:pPr>
            <a:r>
              <a:rPr lang="en-US" sz="2000" dirty="0"/>
              <a:t>Occupational Health and Safety</a:t>
            </a:r>
          </a:p>
        </p:txBody>
      </p:sp>
    </p:spTree>
    <p:extLst>
      <p:ext uri="{BB962C8B-B14F-4D97-AF65-F5344CB8AC3E}">
        <p14:creationId xmlns:p14="http://schemas.microsoft.com/office/powerpoint/2010/main" val="1100207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58617" y="2266122"/>
            <a:ext cx="9644406" cy="2792896"/>
          </a:xfrm>
        </p:spPr>
        <p:txBody>
          <a:bodyPr>
            <a:normAutofit/>
          </a:bodyPr>
          <a:lstStyle/>
          <a:p>
            <a:pPr marL="360000" indent="0">
              <a:spcAft>
                <a:spcPts val="1200"/>
              </a:spcAft>
              <a:buNone/>
            </a:pPr>
            <a:r>
              <a:rPr lang="en-US" dirty="0"/>
              <a:t>We also have elected committees, that dissolve after the work of the committee is completed: </a:t>
            </a:r>
          </a:p>
          <a:p>
            <a:pPr marL="817200" lvl="2">
              <a:spcAft>
                <a:spcPts val="1200"/>
              </a:spcAft>
            </a:pPr>
            <a:r>
              <a:rPr lang="en-US" sz="2400" dirty="0"/>
              <a:t>Bargaining </a:t>
            </a:r>
          </a:p>
          <a:p>
            <a:pPr marL="817200" lvl="2">
              <a:spcAft>
                <a:spcPts val="1200"/>
              </a:spcAft>
            </a:pPr>
            <a:r>
              <a:rPr lang="en-US" sz="2400" dirty="0"/>
              <a:t>Bylaw</a:t>
            </a:r>
          </a:p>
        </p:txBody>
      </p:sp>
    </p:spTree>
    <p:extLst>
      <p:ext uri="{BB962C8B-B14F-4D97-AF65-F5344CB8AC3E}">
        <p14:creationId xmlns:p14="http://schemas.microsoft.com/office/powerpoint/2010/main" val="854864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Structure of Your Local (continued)</a:t>
            </a:r>
          </a:p>
        </p:txBody>
      </p:sp>
      <p:sp>
        <p:nvSpPr>
          <p:cNvPr id="3" name="Content Placeholder 2"/>
          <p:cNvSpPr>
            <a:spLocks noGrp="1"/>
          </p:cNvSpPr>
          <p:nvPr>
            <p:ph idx="1"/>
          </p:nvPr>
        </p:nvSpPr>
        <p:spPr>
          <a:xfrm>
            <a:off x="1484310" y="1635163"/>
            <a:ext cx="10018713" cy="4156038"/>
          </a:xfrm>
        </p:spPr>
        <p:txBody>
          <a:bodyPr/>
          <a:lstStyle/>
          <a:p>
            <a:r>
              <a:rPr lang="en-US" dirty="0"/>
              <a:t>Your Local has dedicated shop stewards to assist in the alleviation of issues and concerns with direction or contract language.</a:t>
            </a:r>
          </a:p>
          <a:p>
            <a:r>
              <a:rPr lang="en-US" dirty="0"/>
              <a:t>Your Local has a method of approving anything that affects its members, from the acceptance of a new collective agreement, to its by-laws, and processes that allow the functioning and running of everyday business.</a:t>
            </a:r>
          </a:p>
        </p:txBody>
      </p:sp>
    </p:spTree>
    <p:extLst>
      <p:ext uri="{BB962C8B-B14F-4D97-AF65-F5344CB8AC3E}">
        <p14:creationId xmlns:p14="http://schemas.microsoft.com/office/powerpoint/2010/main" val="3967264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1461" y="554502"/>
            <a:ext cx="10018713" cy="1752599"/>
          </a:xfrm>
        </p:spPr>
        <p:txBody>
          <a:bodyPr>
            <a:normAutofit/>
          </a:bodyPr>
          <a:lstStyle/>
          <a:p>
            <a:r>
              <a:rPr lang="en-US" sz="4200" b="1" dirty="0"/>
              <a:t>What Supports Does Your Local Have</a:t>
            </a:r>
          </a:p>
        </p:txBody>
      </p:sp>
      <p:sp>
        <p:nvSpPr>
          <p:cNvPr id="3" name="Content Placeholder 2"/>
          <p:cNvSpPr>
            <a:spLocks noGrp="1"/>
          </p:cNvSpPr>
          <p:nvPr>
            <p:ph idx="1"/>
          </p:nvPr>
        </p:nvSpPr>
        <p:spPr>
          <a:xfrm>
            <a:off x="1541461" y="925158"/>
            <a:ext cx="10226469" cy="5034578"/>
          </a:xfrm>
        </p:spPr>
        <p:txBody>
          <a:bodyPr>
            <a:normAutofit/>
          </a:bodyPr>
          <a:lstStyle/>
          <a:p>
            <a:pPr marL="0" indent="0">
              <a:buNone/>
            </a:pPr>
            <a:endParaRPr lang="en-US" dirty="0"/>
          </a:p>
          <a:p>
            <a:pPr marL="357750">
              <a:spcAft>
                <a:spcPts val="1200"/>
              </a:spcAft>
            </a:pPr>
            <a:r>
              <a:rPr lang="en-US" sz="2000" dirty="0"/>
              <a:t>National Representative – Karen </a:t>
            </a:r>
            <a:r>
              <a:rPr lang="en-US" sz="2000" dirty="0" err="1"/>
              <a:t>MacKenzie</a:t>
            </a:r>
            <a:r>
              <a:rPr lang="en-US" sz="2000" dirty="0"/>
              <a:t> (temporary)</a:t>
            </a:r>
          </a:p>
          <a:p>
            <a:pPr marL="357750">
              <a:spcAft>
                <a:spcPts val="1200"/>
              </a:spcAft>
            </a:pPr>
            <a:r>
              <a:rPr lang="en-US" sz="2000" dirty="0"/>
              <a:t>CUPE Legal Representative – Susan Coen</a:t>
            </a:r>
          </a:p>
          <a:p>
            <a:pPr marL="357750">
              <a:spcAft>
                <a:spcPts val="1200"/>
              </a:spcAft>
            </a:pPr>
            <a:r>
              <a:rPr lang="en-US" sz="2000" dirty="0"/>
              <a:t>CUPE Research Representative – Carol Ferguson</a:t>
            </a:r>
          </a:p>
          <a:p>
            <a:pPr marL="357750">
              <a:spcAft>
                <a:spcPts val="1200"/>
              </a:spcAft>
            </a:pPr>
            <a:r>
              <a:rPr lang="en-US" sz="2000" dirty="0"/>
              <a:t>CUPE National Occupational Health and Safety Representative – Jenna Brookfield</a:t>
            </a:r>
          </a:p>
          <a:p>
            <a:pPr marL="357750">
              <a:spcAft>
                <a:spcPts val="1200"/>
              </a:spcAft>
            </a:pPr>
            <a:r>
              <a:rPr lang="en-US" sz="2000" dirty="0"/>
              <a:t>CUPE National Communications Representative – Colleen Reynolds</a:t>
            </a:r>
          </a:p>
        </p:txBody>
      </p:sp>
    </p:spTree>
    <p:extLst>
      <p:ext uri="{BB962C8B-B14F-4D97-AF65-F5344CB8AC3E}">
        <p14:creationId xmlns:p14="http://schemas.microsoft.com/office/powerpoint/2010/main" val="18272168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Custom 1">
      <a:dk1>
        <a:sysClr val="windowText" lastClr="000000"/>
      </a:dk1>
      <a:lt1>
        <a:sysClr val="window" lastClr="FFFFFF"/>
      </a:lt1>
      <a:dk2>
        <a:srgbClr val="212121"/>
      </a:dk2>
      <a:lt2>
        <a:srgbClr val="CDD0D1"/>
      </a:lt2>
      <a:accent1>
        <a:srgbClr val="E86565"/>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4194</TotalTime>
  <Words>1495</Words>
  <Application>Microsoft Office PowerPoint</Application>
  <PresentationFormat>Widescreen</PresentationFormat>
  <Paragraphs>124</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Corbel</vt:lpstr>
      <vt:lpstr>Parallax</vt:lpstr>
      <vt:lpstr>CUPE Local 5047 Halifax Regional School Board Support Staff</vt:lpstr>
      <vt:lpstr>Who We Are</vt:lpstr>
      <vt:lpstr>Your Local Executive</vt:lpstr>
      <vt:lpstr>The Purpose of Your Local</vt:lpstr>
      <vt:lpstr>THE STRUCTURE OF YOUR LOCAL</vt:lpstr>
      <vt:lpstr>PowerPoint Presentation</vt:lpstr>
      <vt:lpstr>PowerPoint Presentation</vt:lpstr>
      <vt:lpstr>The Structure of Your Local (continued)</vt:lpstr>
      <vt:lpstr>What Supports Does Your Local Have</vt:lpstr>
      <vt:lpstr>What Other Supports Does Your Local Have</vt:lpstr>
      <vt:lpstr>Where and How to Access Resources</vt:lpstr>
      <vt:lpstr>Getting to Know Your Collective Agreement</vt:lpstr>
      <vt:lpstr>Key Articles – Article 5</vt:lpstr>
      <vt:lpstr>Article 5 (continued)</vt:lpstr>
      <vt:lpstr>Article 5 (continued)</vt:lpstr>
      <vt:lpstr>Article 5 (continued)</vt:lpstr>
      <vt:lpstr>Key Articles – Article 9</vt:lpstr>
      <vt:lpstr>Key Articles – Article 9</vt:lpstr>
      <vt:lpstr>Key Articles – Article 12</vt:lpstr>
      <vt:lpstr>Key Articles – Article 15, 16 and 17</vt:lpstr>
      <vt:lpstr>Article 15, 16 and 17 (continued)</vt:lpstr>
      <vt:lpstr>Article 15, 16 and 17 (continued)</vt:lpstr>
      <vt:lpstr>Bereavement Leave (continued)</vt:lpstr>
      <vt:lpstr>Wages and Breakdown</vt:lpstr>
      <vt:lpstr>Wages and Breakdown (continued)</vt:lpstr>
      <vt:lpstr>Addressing Concerns</vt:lpstr>
      <vt:lpstr>Addressing Concerns – Grievance Process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CUPE Local 5047 Halifax Regional School Board Support Staff</dc:title>
  <dc:creator>Chris Melanson</dc:creator>
  <cp:lastModifiedBy>Chris Melanson</cp:lastModifiedBy>
  <cp:revision>58</cp:revision>
  <dcterms:created xsi:type="dcterms:W3CDTF">2017-10-22T19:26:31Z</dcterms:created>
  <dcterms:modified xsi:type="dcterms:W3CDTF">2017-10-27T00:23:44Z</dcterms:modified>
</cp:coreProperties>
</file>